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7"/>
  </p:notesMasterIdLst>
  <p:sldIdLst>
    <p:sldId id="266" r:id="rId2"/>
    <p:sldId id="267" r:id="rId3"/>
    <p:sldId id="262" r:id="rId4"/>
    <p:sldId id="268" r:id="rId5"/>
    <p:sldId id="257" r:id="rId6"/>
    <p:sldId id="269" r:id="rId7"/>
    <p:sldId id="265" r:id="rId8"/>
    <p:sldId id="264" r:id="rId9"/>
    <p:sldId id="276" r:id="rId10"/>
    <p:sldId id="277" r:id="rId11"/>
    <p:sldId id="271" r:id="rId12"/>
    <p:sldId id="275" r:id="rId13"/>
    <p:sldId id="278" r:id="rId14"/>
    <p:sldId id="270" r:id="rId15"/>
    <p:sldId id="274" r:id="rId16"/>
  </p:sldIdLst>
  <p:sldSz cx="9144000" cy="6858000" type="screen4x3"/>
  <p:notesSz cx="9144000" cy="6858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omputer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500" autoAdjust="0"/>
  </p:normalViewPr>
  <p:slideViewPr>
    <p:cSldViewPr>
      <p:cViewPr varScale="1">
        <p:scale>
          <a:sx n="39" d="100"/>
          <a:sy n="39" d="100"/>
        </p:scale>
        <p:origin x="-13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43E8844-7C35-4AB7-BD60-3073D45DD51E}" type="datetimeFigureOut">
              <a:rPr lang="ru-RU"/>
              <a:pPr>
                <a:defRPr/>
              </a:pPr>
              <a:t>21.05.2012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143F8C1-D570-4CDE-95EB-4DEEF867F8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77A93-A4EA-4074-A718-A2DB50D21E81}" type="datetime1">
              <a:rPr lang="ru-RU"/>
              <a:pPr>
                <a:defRPr/>
              </a:pPr>
              <a:t>21.05.2012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6F275-E670-434C-A39C-74BDDE9CD7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2BEA4-66F6-4BA8-8A5C-DE70085B9FB6}" type="datetime1">
              <a:rPr lang="ru-RU"/>
              <a:pPr>
                <a:defRPr/>
              </a:pPr>
              <a:t>21.05.2012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B57B5-77BE-4F84-9C62-7EB90B2999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A926C-8CF2-423F-ACE3-42B886668AAD}" type="datetime1">
              <a:rPr lang="ru-RU"/>
              <a:pPr>
                <a:defRPr/>
              </a:pPr>
              <a:t>21.05.2012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4F473-2BC0-4E3E-A24C-60DCA7C2C0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23868-C1FC-41C4-9093-11AA11A3E83F}" type="datetime1">
              <a:rPr lang="ru-RU"/>
              <a:pPr>
                <a:defRPr/>
              </a:pPr>
              <a:t>21.05.2012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F39D04-CB1B-4169-AA88-727E497E73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8F9F9-EE72-49CD-83EA-D8C707B5A206}" type="datetime1">
              <a:rPr lang="ru-RU"/>
              <a:pPr>
                <a:defRPr/>
              </a:pPr>
              <a:t>21.05.2012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54868-5E1F-45F6-B702-B75FEE3812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8099B8-6C14-458C-923C-7DB55EB020E9}" type="datetime1">
              <a:rPr lang="ru-RU"/>
              <a:pPr>
                <a:defRPr/>
              </a:pPr>
              <a:t>21.05.2012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C2E3F-ECD7-46E3-A647-C7F3D960D5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937E2-DAD9-4774-92E5-EF7352F3D940}" type="datetime1">
              <a:rPr lang="ru-RU"/>
              <a:pPr>
                <a:defRPr/>
              </a:pPr>
              <a:t>21.05.2012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2030E-43B1-4314-9A6E-F4352CCB58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F2FB4-F760-46CA-9510-9316EC24368C}" type="datetime1">
              <a:rPr lang="ru-RU"/>
              <a:pPr>
                <a:defRPr/>
              </a:pPr>
              <a:t>21.05.2012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6A320B-36E8-429D-BF56-CA83DB49C1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8A979A-1BDC-4F45-BFA1-52BAE9F7F896}" type="datetime1">
              <a:rPr lang="ru-RU"/>
              <a:pPr>
                <a:defRPr/>
              </a:pPr>
              <a:t>21.05.2012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52ACE-27D8-4D59-9186-6996A60EE7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E6DE18-BB07-485A-A315-DE2B2C3A39E0}" type="datetime1">
              <a:rPr lang="ru-RU"/>
              <a:pPr>
                <a:defRPr/>
              </a:pPr>
              <a:t>21.05.2012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52E65-34F2-422F-AEA1-C1B71EDDCA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9C81C-29F7-420A-9EF0-F7ED4ED3BE1E}" type="datetime1">
              <a:rPr lang="ru-RU"/>
              <a:pPr>
                <a:defRPr/>
              </a:pPr>
              <a:t>21.05.2012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84C953-DE2C-476B-9A43-F994BC88AE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D8DCD7D-C853-4EB4-AA69-67E9BAD886E2}" type="datetime1">
              <a:rPr lang="ru-RU"/>
              <a:pPr>
                <a:defRPr/>
              </a:pPr>
              <a:t>21.05.2012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71E8BB-AB5C-4EA2-A5CD-DD553A0685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0" r:id="rId2"/>
    <p:sldLayoutId id="2147483709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10" r:id="rId9"/>
    <p:sldLayoutId id="2147483706" r:id="rId10"/>
    <p:sldLayoutId id="2147483707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EB641B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EB641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39639D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3" Type="http://schemas.openxmlformats.org/officeDocument/2006/relationships/image" Target="../media/image64.jpeg"/><Relationship Id="rId7" Type="http://schemas.openxmlformats.org/officeDocument/2006/relationships/image" Target="../media/image68.png"/><Relationship Id="rId12" Type="http://schemas.openxmlformats.org/officeDocument/2006/relationships/image" Target="../media/image7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jpeg"/><Relationship Id="rId4" Type="http://schemas.openxmlformats.org/officeDocument/2006/relationships/image" Target="../media/image65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53.png"/><Relationship Id="rId3" Type="http://schemas.openxmlformats.org/officeDocument/2006/relationships/image" Target="../media/image77.jpeg"/><Relationship Id="rId7" Type="http://schemas.openxmlformats.org/officeDocument/2006/relationships/image" Target="../media/image81.jpeg"/><Relationship Id="rId12" Type="http://schemas.openxmlformats.org/officeDocument/2006/relationships/image" Target="../media/image86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../media/image85.jpeg"/><Relationship Id="rId5" Type="http://schemas.openxmlformats.org/officeDocument/2006/relationships/image" Target="../media/image79.jpeg"/><Relationship Id="rId10" Type="http://schemas.openxmlformats.org/officeDocument/2006/relationships/image" Target="../media/image84.jpeg"/><Relationship Id="rId4" Type="http://schemas.openxmlformats.org/officeDocument/2006/relationships/image" Target="../media/image78.jpeg"/><Relationship Id="rId9" Type="http://schemas.openxmlformats.org/officeDocument/2006/relationships/image" Target="../media/image83.jpeg"/><Relationship Id="rId14" Type="http://schemas.openxmlformats.org/officeDocument/2006/relationships/image" Target="../media/image8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13" Type="http://schemas.openxmlformats.org/officeDocument/2006/relationships/image" Target="../media/image95.jpeg"/><Relationship Id="rId3" Type="http://schemas.openxmlformats.org/officeDocument/2006/relationships/image" Target="../media/image87.jpeg"/><Relationship Id="rId7" Type="http://schemas.openxmlformats.org/officeDocument/2006/relationships/image" Target="../media/image91.jpeg"/><Relationship Id="rId12" Type="http://schemas.openxmlformats.org/officeDocument/2006/relationships/image" Target="../media/image78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jpeg"/><Relationship Id="rId11" Type="http://schemas.openxmlformats.org/officeDocument/2006/relationships/image" Target="../media/image84.jpeg"/><Relationship Id="rId5" Type="http://schemas.openxmlformats.org/officeDocument/2006/relationships/image" Target="../media/image89.jpeg"/><Relationship Id="rId10" Type="http://schemas.openxmlformats.org/officeDocument/2006/relationships/image" Target="../media/image94.png"/><Relationship Id="rId4" Type="http://schemas.openxmlformats.org/officeDocument/2006/relationships/image" Target="../media/image88.jpeg"/><Relationship Id="rId9" Type="http://schemas.openxmlformats.org/officeDocument/2006/relationships/image" Target="../media/image93.jpeg"/><Relationship Id="rId14" Type="http://schemas.openxmlformats.org/officeDocument/2006/relationships/image" Target="../media/image9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11.jpeg"/><Relationship Id="rId4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jpe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15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44.png"/><Relationship Id="rId7" Type="http://schemas.openxmlformats.org/officeDocument/2006/relationships/image" Target="../media/image47.jpeg"/><Relationship Id="rId12" Type="http://schemas.openxmlformats.org/officeDocument/2006/relationships/image" Target="../media/image51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50.jpeg"/><Relationship Id="rId5" Type="http://schemas.openxmlformats.org/officeDocument/2006/relationships/image" Target="../media/image46.png"/><Relationship Id="rId10" Type="http://schemas.openxmlformats.org/officeDocument/2006/relationships/image" Target="../media/image49.jpeg"/><Relationship Id="rId4" Type="http://schemas.openxmlformats.org/officeDocument/2006/relationships/image" Target="../media/image45.png"/><Relationship Id="rId9" Type="http://schemas.openxmlformats.org/officeDocument/2006/relationships/image" Target="../media/image4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3" Type="http://schemas.openxmlformats.org/officeDocument/2006/relationships/image" Target="../media/image53.png"/><Relationship Id="rId7" Type="http://schemas.openxmlformats.org/officeDocument/2006/relationships/image" Target="../media/image56.jpeg"/><Relationship Id="rId12" Type="http://schemas.openxmlformats.org/officeDocument/2006/relationships/image" Target="../media/image61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60.png"/><Relationship Id="rId5" Type="http://schemas.openxmlformats.org/officeDocument/2006/relationships/image" Target="../media/image55.png"/><Relationship Id="rId10" Type="http://schemas.openxmlformats.org/officeDocument/2006/relationships/image" Target="../media/image59.png"/><Relationship Id="rId4" Type="http://schemas.openxmlformats.org/officeDocument/2006/relationships/image" Target="../media/image54.png"/><Relationship Id="rId9" Type="http://schemas.openxmlformats.org/officeDocument/2006/relationships/image" Target="../media/image58.jpeg"/><Relationship Id="rId14" Type="http://schemas.openxmlformats.org/officeDocument/2006/relationships/image" Target="../media/image6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4"/>
          <p:cNvSpPr txBox="1">
            <a:spLocks noChangeArrowheads="1"/>
          </p:cNvSpPr>
          <p:nvPr/>
        </p:nvSpPr>
        <p:spPr bwMode="auto">
          <a:xfrm>
            <a:off x="827088" y="620689"/>
            <a:ext cx="282733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Constantia" pitchFamily="18" charset="0"/>
              </a:rPr>
              <a:t>Советы</a:t>
            </a:r>
          </a:p>
          <a:p>
            <a:r>
              <a:rPr lang="ru-RU" sz="4000" dirty="0">
                <a:solidFill>
                  <a:srgbClr val="FF0000"/>
                </a:solidFill>
                <a:latin typeface="Constantia" pitchFamily="18" charset="0"/>
              </a:rPr>
              <a:t> родителям</a:t>
            </a:r>
          </a:p>
        </p:txBody>
      </p:sp>
      <p:pic>
        <p:nvPicPr>
          <p:cNvPr id="1026" name="Picture 2" descr="C:\Users\Юлия\Pictures\юл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060848"/>
            <a:ext cx="3402013" cy="246221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83568" y="4941168"/>
            <a:ext cx="3744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Якушева Юлия Владимировна</a:t>
            </a:r>
          </a:p>
          <a:p>
            <a:r>
              <a:rPr lang="ru-RU" dirty="0" smtClean="0"/>
              <a:t>Учитель-логопед</a:t>
            </a:r>
          </a:p>
          <a:p>
            <a:r>
              <a:rPr lang="ru-RU" dirty="0" smtClean="0"/>
              <a:t>Высшая квалификационная категория, стаж </a:t>
            </a:r>
            <a:r>
              <a:rPr lang="ru-RU" smtClean="0"/>
              <a:t>19 лет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michelin-4x4-synchrone-205-80-r16-104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5229200"/>
            <a:ext cx="865188" cy="720725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27" name="Рисунок 26" descr="шишка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1920" y="5301208"/>
            <a:ext cx="720725" cy="641350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28" name="Рисунок 27" descr="sound-sh-115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28184" y="5157192"/>
            <a:ext cx="720725" cy="720725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7" name="Рисунок 16" descr="каша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31640" y="1484784"/>
            <a:ext cx="720725" cy="720725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8" name="Рисунок 17" descr="sound-sh-48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79912" y="1484784"/>
            <a:ext cx="792163" cy="719138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9" name="Рисунок 18" descr="лягушка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228184" y="1412776"/>
            <a:ext cx="790575" cy="719138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20" name="Рисунок 19" descr="sound-sh-36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87624" y="2636912"/>
            <a:ext cx="792163" cy="720725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21" name="Рисунок 20" descr="maska_ded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779912" y="2708920"/>
            <a:ext cx="792162" cy="792163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22" name="Рисунок 21" descr="кадушка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084168" y="2708920"/>
            <a:ext cx="863600" cy="720725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23" name="Рисунок 22" descr="x_58895763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115616" y="4005064"/>
            <a:ext cx="863600" cy="774700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24" name="Рисунок 23" descr="шарф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635896" y="4005064"/>
            <a:ext cx="863600" cy="717550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25" name="Рисунок 24" descr="kabelnii-remeshok-d-10-22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084168" y="4005064"/>
            <a:ext cx="864171" cy="719137"/>
          </a:xfrm>
          <a:prstGeom prst="rect">
            <a:avLst/>
          </a:prstGeom>
          <a:noFill/>
          <a:ln w="9525">
            <a:solidFill>
              <a:srgbClr val="0D0D0D"/>
            </a:solidFill>
            <a:miter lim="800000"/>
            <a:headEnd/>
            <a:tailEnd/>
          </a:ln>
        </p:spPr>
      </p:pic>
      <p:sp>
        <p:nvSpPr>
          <p:cNvPr id="36882" name="AutoShape 18"/>
          <p:cNvSpPr>
            <a:spLocks noChangeArrowheads="1"/>
          </p:cNvSpPr>
          <p:nvPr/>
        </p:nvSpPr>
        <p:spPr bwMode="auto">
          <a:xfrm>
            <a:off x="2411760" y="1700808"/>
            <a:ext cx="976312" cy="360362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83" name="AutoShape 19"/>
          <p:cNvSpPr>
            <a:spLocks noChangeArrowheads="1"/>
          </p:cNvSpPr>
          <p:nvPr/>
        </p:nvSpPr>
        <p:spPr bwMode="auto">
          <a:xfrm>
            <a:off x="4932040" y="1700808"/>
            <a:ext cx="976313" cy="360362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84" name="AutoShape 20"/>
          <p:cNvSpPr>
            <a:spLocks noChangeArrowheads="1"/>
          </p:cNvSpPr>
          <p:nvPr/>
        </p:nvSpPr>
        <p:spPr bwMode="auto">
          <a:xfrm>
            <a:off x="2411760" y="2924944"/>
            <a:ext cx="976313" cy="360362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85" name="AutoShape 21"/>
          <p:cNvSpPr>
            <a:spLocks noChangeArrowheads="1"/>
          </p:cNvSpPr>
          <p:nvPr/>
        </p:nvSpPr>
        <p:spPr bwMode="auto">
          <a:xfrm>
            <a:off x="4932040" y="2852936"/>
            <a:ext cx="976313" cy="360363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86" name="AutoShape 22"/>
          <p:cNvSpPr>
            <a:spLocks noChangeArrowheads="1"/>
          </p:cNvSpPr>
          <p:nvPr/>
        </p:nvSpPr>
        <p:spPr bwMode="auto">
          <a:xfrm>
            <a:off x="7236296" y="1628800"/>
            <a:ext cx="976312" cy="360363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87" name="AutoShape 23"/>
          <p:cNvSpPr>
            <a:spLocks noChangeArrowheads="1"/>
          </p:cNvSpPr>
          <p:nvPr/>
        </p:nvSpPr>
        <p:spPr bwMode="auto">
          <a:xfrm>
            <a:off x="7236296" y="2924944"/>
            <a:ext cx="976313" cy="360363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88" name="AutoShape 24"/>
          <p:cNvSpPr>
            <a:spLocks noChangeArrowheads="1"/>
          </p:cNvSpPr>
          <p:nvPr/>
        </p:nvSpPr>
        <p:spPr bwMode="auto">
          <a:xfrm>
            <a:off x="2411760" y="5445224"/>
            <a:ext cx="976312" cy="360363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89" name="AutoShape 25"/>
          <p:cNvSpPr>
            <a:spLocks noChangeArrowheads="1"/>
          </p:cNvSpPr>
          <p:nvPr/>
        </p:nvSpPr>
        <p:spPr bwMode="auto">
          <a:xfrm>
            <a:off x="7380312" y="4149080"/>
            <a:ext cx="976313" cy="360363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90" name="AutoShape 26"/>
          <p:cNvSpPr>
            <a:spLocks noChangeArrowheads="1"/>
          </p:cNvSpPr>
          <p:nvPr/>
        </p:nvSpPr>
        <p:spPr bwMode="auto">
          <a:xfrm>
            <a:off x="4860032" y="4221088"/>
            <a:ext cx="976312" cy="360362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91" name="AutoShape 27"/>
          <p:cNvSpPr>
            <a:spLocks noChangeArrowheads="1"/>
          </p:cNvSpPr>
          <p:nvPr/>
        </p:nvSpPr>
        <p:spPr bwMode="auto">
          <a:xfrm>
            <a:off x="2555776" y="4149080"/>
            <a:ext cx="976313" cy="360363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93" name="AutoShape 29"/>
          <p:cNvSpPr>
            <a:spLocks noChangeArrowheads="1"/>
          </p:cNvSpPr>
          <p:nvPr/>
        </p:nvSpPr>
        <p:spPr bwMode="auto">
          <a:xfrm>
            <a:off x="5004048" y="5445224"/>
            <a:ext cx="976313" cy="360362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Box 3"/>
          <p:cNvSpPr txBox="1">
            <a:spLocks noChangeArrowheads="1"/>
          </p:cNvSpPr>
          <p:nvPr/>
        </p:nvSpPr>
        <p:spPr bwMode="auto">
          <a:xfrm>
            <a:off x="684213" y="2133600"/>
            <a:ext cx="5759450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400">
              <a:latin typeface="Constantia" pitchFamily="18" charset="0"/>
            </a:endParaRPr>
          </a:p>
          <a:p>
            <a:r>
              <a:rPr lang="ru-RU" sz="2400">
                <a:latin typeface="Constantia" pitchFamily="18" charset="0"/>
              </a:rPr>
              <a:t>КАРАНДАШ, МОРКОВЬ, ТОПОР</a:t>
            </a:r>
          </a:p>
          <a:p>
            <a:r>
              <a:rPr lang="ru-RU" sz="2400">
                <a:latin typeface="Constantia" pitchFamily="18" charset="0"/>
              </a:rPr>
              <a:t>ПАРОВОЗ, СЫР, ПОМИДОР,</a:t>
            </a:r>
          </a:p>
          <a:p>
            <a:r>
              <a:rPr lang="ru-RU" sz="2400">
                <a:latin typeface="Constantia" pitchFamily="18" charset="0"/>
              </a:rPr>
              <a:t>БАРАБАН, БАРАН, ВЕРБЛЮД,</a:t>
            </a:r>
          </a:p>
          <a:p>
            <a:r>
              <a:rPr lang="ru-RU" sz="2400">
                <a:latin typeface="Constantia" pitchFamily="18" charset="0"/>
              </a:rPr>
              <a:t>ГРУША, РЫБА, ПАРАШЮТ.</a:t>
            </a:r>
          </a:p>
          <a:p>
            <a:r>
              <a:rPr lang="ru-RU" sz="2400">
                <a:latin typeface="Constantia" pitchFamily="18" charset="0"/>
              </a:rPr>
              <a:t>ГОРЫ, ОЗЕРО, ВЕДРО,</a:t>
            </a:r>
          </a:p>
          <a:p>
            <a:r>
              <a:rPr lang="ru-RU" sz="2400">
                <a:latin typeface="Constantia" pitchFamily="18" charset="0"/>
              </a:rPr>
              <a:t>КЕНГУРУ, ЖИРАФ, ПЕРО,</a:t>
            </a:r>
          </a:p>
          <a:p>
            <a:r>
              <a:rPr lang="ru-RU" sz="2400">
                <a:latin typeface="Constantia" pitchFamily="18" charset="0"/>
              </a:rPr>
              <a:t>ФАРТУК, ПОМИДОР, ГАРМОШКА,</a:t>
            </a:r>
          </a:p>
          <a:p>
            <a:r>
              <a:rPr lang="ru-RU" sz="2400">
                <a:latin typeface="Constantia" pitchFamily="18" charset="0"/>
              </a:rPr>
              <a:t>КАРАНДАШ, МОРКОВЬ, КАРТОШКА.</a:t>
            </a:r>
          </a:p>
          <a:p>
            <a:r>
              <a:rPr lang="ru-RU">
                <a:latin typeface="Constantia" pitchFamily="18" charset="0"/>
              </a:rPr>
              <a:t> </a:t>
            </a:r>
          </a:p>
          <a:p>
            <a:endParaRPr lang="ru-RU">
              <a:latin typeface="Constantia" pitchFamily="18" charset="0"/>
            </a:endParaRPr>
          </a:p>
        </p:txBody>
      </p:sp>
      <p:sp>
        <p:nvSpPr>
          <p:cNvPr id="24579" name="TextBox 4"/>
          <p:cNvSpPr txBox="1">
            <a:spLocks noChangeArrowheads="1"/>
          </p:cNvSpPr>
          <p:nvPr/>
        </p:nvSpPr>
        <p:spPr bwMode="auto">
          <a:xfrm>
            <a:off x="1042988" y="1268413"/>
            <a:ext cx="54737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onstantia" pitchFamily="18" charset="0"/>
              </a:rPr>
              <a:t>АВТОМАТИЗАЦИЯ ЗВУКА  «Р»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27173002e4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0425" y="404813"/>
            <a:ext cx="792163" cy="720725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7" name="Рисунок 6" descr="1219669939_morkov_korneplo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575" y="404813"/>
            <a:ext cx="863600" cy="863600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1" name="Рисунок 10" descr="1267894822_refrns.ru-15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59113" y="1989138"/>
            <a:ext cx="1008062" cy="792162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3" name="Рисунок 12" descr="1798069868236780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32138" y="3573463"/>
            <a:ext cx="1039812" cy="803275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4" name="Рисунок 13" descr="bactrian-camels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40425" y="3429000"/>
            <a:ext cx="852488" cy="922338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5" name="Рисунок 14" descr="ddcfa7aa5a9aa73326f29ff0a60c8339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3850" y="3789363"/>
            <a:ext cx="1152525" cy="877887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7" name="Рисунок 16" descr="karas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132138" y="5013325"/>
            <a:ext cx="982662" cy="723900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9" name="Рисунок 18" descr="thumbnailCAUKEVTA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23850" y="404813"/>
            <a:ext cx="1116013" cy="893762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21" name="Рисунок 20" descr="wagon na sajt _jpg 1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23850" y="1844675"/>
            <a:ext cx="1081088" cy="863600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23" name="Рисунок 22" descr="_5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011863" y="4868863"/>
            <a:ext cx="719137" cy="719137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24" name="Рисунок 23" descr="ггрушка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95288" y="5300663"/>
            <a:ext cx="936625" cy="679450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49" name="Стрелка вправо 48"/>
          <p:cNvSpPr/>
          <p:nvPr/>
        </p:nvSpPr>
        <p:spPr>
          <a:xfrm>
            <a:off x="1763713" y="5373688"/>
            <a:ext cx="1000125" cy="3508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607" name="AutoShape 55"/>
          <p:cNvSpPr>
            <a:spLocks noChangeArrowheads="1"/>
          </p:cNvSpPr>
          <p:nvPr/>
        </p:nvSpPr>
        <p:spPr bwMode="auto">
          <a:xfrm>
            <a:off x="1763713" y="692150"/>
            <a:ext cx="976312" cy="360363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608" name="AutoShape 56"/>
          <p:cNvSpPr>
            <a:spLocks noChangeArrowheads="1"/>
          </p:cNvSpPr>
          <p:nvPr/>
        </p:nvSpPr>
        <p:spPr bwMode="auto">
          <a:xfrm>
            <a:off x="4284663" y="692150"/>
            <a:ext cx="976312" cy="360363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609" name="AutoShape 57"/>
          <p:cNvSpPr>
            <a:spLocks noChangeArrowheads="1"/>
          </p:cNvSpPr>
          <p:nvPr/>
        </p:nvSpPr>
        <p:spPr bwMode="auto">
          <a:xfrm>
            <a:off x="7235825" y="549275"/>
            <a:ext cx="976313" cy="360363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610" name="AutoShape 58"/>
          <p:cNvSpPr>
            <a:spLocks noChangeArrowheads="1"/>
          </p:cNvSpPr>
          <p:nvPr/>
        </p:nvSpPr>
        <p:spPr bwMode="auto">
          <a:xfrm>
            <a:off x="7164388" y="5084763"/>
            <a:ext cx="976312" cy="360362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611" name="AutoShape 59"/>
          <p:cNvSpPr>
            <a:spLocks noChangeArrowheads="1"/>
          </p:cNvSpPr>
          <p:nvPr/>
        </p:nvSpPr>
        <p:spPr bwMode="auto">
          <a:xfrm>
            <a:off x="4572000" y="5229225"/>
            <a:ext cx="976313" cy="360363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612" name="AutoShape 60"/>
          <p:cNvSpPr>
            <a:spLocks noChangeArrowheads="1"/>
          </p:cNvSpPr>
          <p:nvPr/>
        </p:nvSpPr>
        <p:spPr bwMode="auto">
          <a:xfrm>
            <a:off x="7019925" y="3716338"/>
            <a:ext cx="976313" cy="360362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613" name="AutoShape 61"/>
          <p:cNvSpPr>
            <a:spLocks noChangeArrowheads="1"/>
          </p:cNvSpPr>
          <p:nvPr/>
        </p:nvSpPr>
        <p:spPr bwMode="auto">
          <a:xfrm>
            <a:off x="6877050" y="2205038"/>
            <a:ext cx="976313" cy="360362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614" name="AutoShape 62"/>
          <p:cNvSpPr>
            <a:spLocks noChangeArrowheads="1"/>
          </p:cNvSpPr>
          <p:nvPr/>
        </p:nvSpPr>
        <p:spPr bwMode="auto">
          <a:xfrm>
            <a:off x="4572000" y="3860800"/>
            <a:ext cx="976313" cy="360363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615" name="AutoShape 63"/>
          <p:cNvSpPr>
            <a:spLocks noChangeArrowheads="1"/>
          </p:cNvSpPr>
          <p:nvPr/>
        </p:nvSpPr>
        <p:spPr bwMode="auto">
          <a:xfrm>
            <a:off x="1763713" y="3860800"/>
            <a:ext cx="976312" cy="360363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616" name="AutoShape 64"/>
          <p:cNvSpPr>
            <a:spLocks noChangeArrowheads="1"/>
          </p:cNvSpPr>
          <p:nvPr/>
        </p:nvSpPr>
        <p:spPr bwMode="auto">
          <a:xfrm>
            <a:off x="4427538" y="1989138"/>
            <a:ext cx="976312" cy="360362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617" name="AutoShape 65"/>
          <p:cNvSpPr>
            <a:spLocks noChangeArrowheads="1"/>
          </p:cNvSpPr>
          <p:nvPr/>
        </p:nvSpPr>
        <p:spPr bwMode="auto">
          <a:xfrm>
            <a:off x="1763713" y="2133600"/>
            <a:ext cx="976312" cy="360363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20" name="Рисунок 19" descr="tomato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51500" y="1773238"/>
            <a:ext cx="1008063" cy="936625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23619" name="AutoShape 67"/>
          <p:cNvSpPr>
            <a:spLocks noChangeArrowheads="1"/>
          </p:cNvSpPr>
          <p:nvPr/>
        </p:nvSpPr>
        <p:spPr bwMode="auto">
          <a:xfrm>
            <a:off x="6877050" y="2205038"/>
            <a:ext cx="976313" cy="360362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 descr="tomat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2500" y="3789363"/>
            <a:ext cx="1008063" cy="792162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22" name="Рисунок 21" descr="61770467_1279661874_0_3181_293dc6c_X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288" y="765175"/>
            <a:ext cx="792162" cy="657225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2" name="Рисунок 11" descr="1267989245_os2111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8313" y="2276475"/>
            <a:ext cx="935037" cy="890588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6" name="Рисунок 15" descr="Giraffes-giraffes-122917_600_52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48038" y="2276475"/>
            <a:ext cx="1152525" cy="720725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9" name="Рисунок 8" descr="5125189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419475" y="765175"/>
            <a:ext cx="863600" cy="700088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8" name="Рисунок 7" descr="0178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56325" y="765175"/>
            <a:ext cx="1008063" cy="792163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8" name="Рисунок 17" descr="patates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300788" y="3429000"/>
            <a:ext cx="936625" cy="792163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4" name="Рисунок 3" descr="1766827-1f047064e920abc3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156325" y="2133600"/>
            <a:ext cx="895350" cy="792163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26" name="Рисунок 25" descr="thumbnailCAUKEVTA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39750" y="5661025"/>
            <a:ext cx="935038" cy="893763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27" name="Рисунок 26" descr="1219669939_morkov_korneplod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419475" y="5516563"/>
            <a:ext cx="1152525" cy="862012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6" name="Рисунок 5" descr="8864887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156325" y="5516563"/>
            <a:ext cx="936625" cy="896937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0" name="Рисунок 9" descr="520122945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68313" y="4005263"/>
            <a:ext cx="849312" cy="762000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37905" name="AutoShape 17"/>
          <p:cNvSpPr>
            <a:spLocks noChangeArrowheads="1"/>
          </p:cNvSpPr>
          <p:nvPr/>
        </p:nvSpPr>
        <p:spPr bwMode="auto">
          <a:xfrm>
            <a:off x="1692275" y="981075"/>
            <a:ext cx="976313" cy="360363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906" name="AutoShape 18"/>
          <p:cNvSpPr>
            <a:spLocks noChangeArrowheads="1"/>
          </p:cNvSpPr>
          <p:nvPr/>
        </p:nvSpPr>
        <p:spPr bwMode="auto">
          <a:xfrm>
            <a:off x="4859338" y="981075"/>
            <a:ext cx="976312" cy="360363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907" name="AutoShape 19"/>
          <p:cNvSpPr>
            <a:spLocks noChangeArrowheads="1"/>
          </p:cNvSpPr>
          <p:nvPr/>
        </p:nvSpPr>
        <p:spPr bwMode="auto">
          <a:xfrm>
            <a:off x="7740650" y="3644900"/>
            <a:ext cx="976313" cy="360363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908" name="AutoShape 20"/>
          <p:cNvSpPr>
            <a:spLocks noChangeArrowheads="1"/>
          </p:cNvSpPr>
          <p:nvPr/>
        </p:nvSpPr>
        <p:spPr bwMode="auto">
          <a:xfrm>
            <a:off x="1763713" y="2565400"/>
            <a:ext cx="976312" cy="360363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909" name="AutoShape 21"/>
          <p:cNvSpPr>
            <a:spLocks noChangeArrowheads="1"/>
          </p:cNvSpPr>
          <p:nvPr/>
        </p:nvSpPr>
        <p:spPr bwMode="auto">
          <a:xfrm>
            <a:off x="4859338" y="2420938"/>
            <a:ext cx="976312" cy="360362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910" name="AutoShape 22"/>
          <p:cNvSpPr>
            <a:spLocks noChangeArrowheads="1"/>
          </p:cNvSpPr>
          <p:nvPr/>
        </p:nvSpPr>
        <p:spPr bwMode="auto">
          <a:xfrm>
            <a:off x="7885113" y="2276475"/>
            <a:ext cx="976312" cy="360363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911" name="AutoShape 23"/>
          <p:cNvSpPr>
            <a:spLocks noChangeArrowheads="1"/>
          </p:cNvSpPr>
          <p:nvPr/>
        </p:nvSpPr>
        <p:spPr bwMode="auto">
          <a:xfrm>
            <a:off x="7740650" y="981075"/>
            <a:ext cx="976313" cy="360363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914" name="AutoShape 26"/>
          <p:cNvSpPr>
            <a:spLocks noChangeArrowheads="1"/>
          </p:cNvSpPr>
          <p:nvPr/>
        </p:nvSpPr>
        <p:spPr bwMode="auto">
          <a:xfrm>
            <a:off x="1908175" y="4076700"/>
            <a:ext cx="976313" cy="360363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915" name="AutoShape 27"/>
          <p:cNvSpPr>
            <a:spLocks noChangeArrowheads="1"/>
          </p:cNvSpPr>
          <p:nvPr/>
        </p:nvSpPr>
        <p:spPr bwMode="auto">
          <a:xfrm>
            <a:off x="1979613" y="5734050"/>
            <a:ext cx="976312" cy="360363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916" name="AutoShape 28"/>
          <p:cNvSpPr>
            <a:spLocks noChangeArrowheads="1"/>
          </p:cNvSpPr>
          <p:nvPr/>
        </p:nvSpPr>
        <p:spPr bwMode="auto">
          <a:xfrm>
            <a:off x="4859338" y="5734050"/>
            <a:ext cx="976312" cy="360363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917" name="AutoShape 29"/>
          <p:cNvSpPr>
            <a:spLocks noChangeArrowheads="1"/>
          </p:cNvSpPr>
          <p:nvPr/>
        </p:nvSpPr>
        <p:spPr bwMode="auto">
          <a:xfrm>
            <a:off x="5003800" y="3860800"/>
            <a:ext cx="976313" cy="360363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вал 9"/>
          <p:cNvSpPr/>
          <p:nvPr/>
        </p:nvSpPr>
        <p:spPr>
          <a:xfrm>
            <a:off x="4355976" y="2852936"/>
            <a:ext cx="1008112" cy="914400"/>
          </a:xfrm>
          <a:prstGeom prst="ellipse">
            <a:avLst/>
          </a:prstGeom>
          <a:solidFill>
            <a:srgbClr val="0070C0"/>
          </a:solidFill>
          <a:ln>
            <a:solidFill>
              <a:srgbClr val="FFFF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РА</a:t>
            </a:r>
          </a:p>
        </p:txBody>
      </p:sp>
      <p:sp>
        <p:nvSpPr>
          <p:cNvPr id="11" name="Овал 10"/>
          <p:cNvSpPr/>
          <p:nvPr/>
        </p:nvSpPr>
        <p:spPr>
          <a:xfrm>
            <a:off x="7956376" y="2420888"/>
            <a:ext cx="914400" cy="914400"/>
          </a:xfrm>
          <a:prstGeom prst="ellipse">
            <a:avLst/>
          </a:prstGeom>
          <a:solidFill>
            <a:srgbClr val="0070C0"/>
          </a:solidFill>
          <a:ln>
            <a:solidFill>
              <a:srgbClr val="FFFF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ВЕЙ</a:t>
            </a:r>
          </a:p>
        </p:txBody>
      </p:sp>
      <p:sp>
        <p:nvSpPr>
          <p:cNvPr id="12" name="Овал 11"/>
          <p:cNvSpPr/>
          <p:nvPr/>
        </p:nvSpPr>
        <p:spPr>
          <a:xfrm>
            <a:off x="539552" y="1988840"/>
            <a:ext cx="914400" cy="914400"/>
          </a:xfrm>
          <a:prstGeom prst="ellipse">
            <a:avLst/>
          </a:prstGeom>
          <a:solidFill>
            <a:srgbClr val="0070C0"/>
          </a:solidFill>
          <a:ln>
            <a:solidFill>
              <a:srgbClr val="FFFF00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МУ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547813" y="5589588"/>
            <a:ext cx="914400" cy="914400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ЛИ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084888" y="4149725"/>
            <a:ext cx="914400" cy="914400"/>
          </a:xfrm>
          <a:prstGeom prst="round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СА</a:t>
            </a:r>
          </a:p>
        </p:txBody>
      </p:sp>
      <p:sp>
        <p:nvSpPr>
          <p:cNvPr id="15" name="Шестиугольник 14"/>
          <p:cNvSpPr/>
          <p:nvPr/>
        </p:nvSpPr>
        <p:spPr>
          <a:xfrm>
            <a:off x="5867400" y="1700213"/>
            <a:ext cx="1062038" cy="914400"/>
          </a:xfrm>
          <a:prstGeom prst="hexagon">
            <a:avLst/>
          </a:prstGeom>
          <a:solidFill>
            <a:srgbClr val="00B050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ДЯ</a:t>
            </a:r>
          </a:p>
        </p:txBody>
      </p:sp>
      <p:sp>
        <p:nvSpPr>
          <p:cNvPr id="16" name="Шестиугольник 15"/>
          <p:cNvSpPr/>
          <p:nvPr/>
        </p:nvSpPr>
        <p:spPr>
          <a:xfrm>
            <a:off x="4716463" y="4941888"/>
            <a:ext cx="1060450" cy="914400"/>
          </a:xfrm>
          <a:prstGeom prst="hexagon">
            <a:avLst/>
          </a:prstGeom>
          <a:solidFill>
            <a:srgbClr val="00B05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ТЕЛ</a:t>
            </a:r>
          </a:p>
        </p:txBody>
      </p:sp>
      <p:sp>
        <p:nvSpPr>
          <p:cNvPr id="17" name="Блок-схема: перфолента 16"/>
          <p:cNvSpPr/>
          <p:nvPr/>
        </p:nvSpPr>
        <p:spPr>
          <a:xfrm>
            <a:off x="3132138" y="1557338"/>
            <a:ext cx="914400" cy="804862"/>
          </a:xfrm>
          <a:prstGeom prst="flowChartPunchedTape">
            <a:avLst/>
          </a:prstGeom>
          <a:solidFill>
            <a:schemeClr val="accent2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КУЗ</a:t>
            </a:r>
          </a:p>
        </p:txBody>
      </p:sp>
      <p:sp>
        <p:nvSpPr>
          <p:cNvPr id="18" name="Блок-схема: перфолента 17"/>
          <p:cNvSpPr/>
          <p:nvPr/>
        </p:nvSpPr>
        <p:spPr>
          <a:xfrm>
            <a:off x="2339975" y="4292600"/>
            <a:ext cx="914400" cy="804863"/>
          </a:xfrm>
          <a:prstGeom prst="flowChartPunchedTape">
            <a:avLst/>
          </a:prstGeom>
          <a:solidFill>
            <a:schemeClr val="accent2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НЕ</a:t>
            </a:r>
          </a:p>
        </p:txBody>
      </p:sp>
      <p:sp>
        <p:nvSpPr>
          <p:cNvPr id="19" name="Блок-схема: перфолента 18"/>
          <p:cNvSpPr/>
          <p:nvPr/>
        </p:nvSpPr>
        <p:spPr>
          <a:xfrm>
            <a:off x="7740650" y="4076700"/>
            <a:ext cx="914400" cy="804863"/>
          </a:xfrm>
          <a:prstGeom prst="flowChartPunchedTape">
            <a:avLst/>
          </a:prstGeom>
          <a:solidFill>
            <a:schemeClr val="accent2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ЧИК</a:t>
            </a:r>
          </a:p>
        </p:txBody>
      </p:sp>
      <p:pic>
        <p:nvPicPr>
          <p:cNvPr id="27666" name="Рисунок 19" descr="img2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113" y="5489575"/>
            <a:ext cx="1008062" cy="13684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7667" name="Рисунок 20" descr="img17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432425"/>
            <a:ext cx="1150938" cy="14255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7668" name="Рисунок 21" descr="img24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888" y="5541963"/>
            <a:ext cx="1150937" cy="131603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7669" name="Рисунок 22" descr="лиса.g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6183">
            <a:off x="7912100" y="5635625"/>
            <a:ext cx="1196975" cy="11874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27670" name="TextBox 23"/>
          <p:cNvSpPr txBox="1">
            <a:spLocks noChangeArrowheads="1"/>
          </p:cNvSpPr>
          <p:nvPr/>
        </p:nvSpPr>
        <p:spPr bwMode="auto">
          <a:xfrm>
            <a:off x="539750" y="620713"/>
            <a:ext cx="77771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onstantia" pitchFamily="18" charset="0"/>
              </a:rPr>
              <a:t>Собери одинаковые фигуры и прочитай слова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Горизонтальный свиток 2"/>
          <p:cNvSpPr/>
          <p:nvPr/>
        </p:nvSpPr>
        <p:spPr>
          <a:xfrm>
            <a:off x="1547813" y="2708275"/>
            <a:ext cx="5462587" cy="172878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/>
              <a:t>Удачи и хорошего отдыха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3"/>
          <p:cNvSpPr>
            <a:spLocks noChangeArrowheads="1"/>
          </p:cNvSpPr>
          <p:nvPr/>
        </p:nvSpPr>
        <p:spPr bwMode="auto">
          <a:xfrm>
            <a:off x="827088" y="1196975"/>
            <a:ext cx="7777162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onstantia" pitchFamily="18" charset="0"/>
              </a:rPr>
              <a:t>Закончились занятия в детском саду, пришло долгожданное лето, а с ним и отдых. Дети и родители могут проводить все свободное время вместе. Мы подскажем вам, как провести это время радостно и с пользой для будущего первоклассника. Предлагайте детям занимательные игры, которые помогут   закрепить полученные знания. Взрослый играет с ребенком, выделяя в словах определенные звуки, чем лучше ребенок осознает звучащую речь, ее построение, тем легче он овладевает сознанным беглым чтением и грамотным письмом.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Содержимое 1"/>
          <p:cNvSpPr>
            <a:spLocks noGrp="1"/>
          </p:cNvSpPr>
          <p:nvPr>
            <p:ph idx="4294967295"/>
          </p:nvPr>
        </p:nvSpPr>
        <p:spPr>
          <a:xfrm>
            <a:off x="0" y="1773238"/>
            <a:ext cx="7239000" cy="4846637"/>
          </a:xfrm>
        </p:spPr>
        <p:txBody>
          <a:bodyPr/>
          <a:lstStyle/>
          <a:p>
            <a:pPr lvl="1" eaLnBrk="1" hangingPunct="1">
              <a:buFont typeface="Wingdings 2" pitchFamily="18" charset="2"/>
              <a:buNone/>
            </a:pPr>
            <a:endParaRPr lang="ru-RU" smtClean="0"/>
          </a:p>
          <a:p>
            <a:pPr lvl="1" eaLnBrk="1" hangingPunct="1">
              <a:buFont typeface="Wingdings 2" pitchFamily="18" charset="2"/>
              <a:buNone/>
            </a:pPr>
            <a:endParaRPr lang="ru-RU" smtClean="0"/>
          </a:p>
          <a:p>
            <a:pPr lvl="1" eaLnBrk="1" hangingPunct="1">
              <a:buFont typeface="Wingdings 2" pitchFamily="18" charset="2"/>
              <a:buNone/>
            </a:pPr>
            <a:endParaRPr lang="ru-RU" smtClean="0"/>
          </a:p>
          <a:p>
            <a:pPr eaLnBrk="1" hangingPunct="1"/>
            <a:endParaRPr lang="ru-RU" smtClean="0"/>
          </a:p>
        </p:txBody>
      </p:sp>
      <p:pic>
        <p:nvPicPr>
          <p:cNvPr id="4" name="Рисунок 3" descr="img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0825" y="2781300"/>
            <a:ext cx="1071563" cy="1223963"/>
          </a:xfrm>
          <a:prstGeom prst="rect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</p:pic>
      <p:pic>
        <p:nvPicPr>
          <p:cNvPr id="16388" name="Рисунок 4" descr="img27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375" y="2565400"/>
            <a:ext cx="1008063" cy="1223963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16389" name="Рисунок 5" descr="img15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063" y="3500438"/>
            <a:ext cx="1020762" cy="1227137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16390" name="Рисунок 6" descr="img17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67625" y="2708275"/>
            <a:ext cx="1008063" cy="1136650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16391" name="Рисунок 7" descr="img16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8313" y="4797425"/>
            <a:ext cx="1079500" cy="1238250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16392" name="Рисунок 8" descr="img24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39975" y="3644900"/>
            <a:ext cx="931863" cy="1316038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16393" name="Рисунок 9" descr="img13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67175" y="5084763"/>
            <a:ext cx="1009650" cy="1209675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16394" name="Рисунок 10" descr="img14.jp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19925" y="4941888"/>
            <a:ext cx="1008063" cy="1136650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</p:pic>
      <p:sp>
        <p:nvSpPr>
          <p:cNvPr id="16395" name="TextBox 14"/>
          <p:cNvSpPr txBox="1">
            <a:spLocks noChangeArrowheads="1"/>
          </p:cNvSpPr>
          <p:nvPr/>
        </p:nvSpPr>
        <p:spPr bwMode="auto">
          <a:xfrm>
            <a:off x="611188" y="549275"/>
            <a:ext cx="8532812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latin typeface="Constantia" pitchFamily="18" charset="0"/>
              </a:rPr>
              <a:t>Игра «Выбери картинку»-взрослый называет звук, ребенок подбирает картинку на заданный звук.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3" descr="шарик-желтый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7988" y="2276475"/>
            <a:ext cx="61912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Рисунок 4" descr="бочка3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0113" y="1341438"/>
            <a:ext cx="1001712" cy="100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Рисунок 5" descr="матрешка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325" y="2205038"/>
            <a:ext cx="503238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Рисунок 6" descr="жираф.g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24750" y="3213100"/>
            <a:ext cx="935038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Рисунок 7" descr="жилетка.gif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88125" y="1196975"/>
            <a:ext cx="7207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Содержимое 4" descr="ботиночки.gif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-795962">
            <a:off x="1050925" y="2597150"/>
            <a:ext cx="1004888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Рисунок 10" descr="шарф.gif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16688" y="3716338"/>
            <a:ext cx="719137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Рисунок 11" descr="машина.gif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059113" y="1484313"/>
            <a:ext cx="11525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Рисунок 12" descr="шапка.jp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627313" y="2349500"/>
            <a:ext cx="79216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9" name="TextBox 13"/>
          <p:cNvSpPr txBox="1">
            <a:spLocks noChangeArrowheads="1"/>
          </p:cNvSpPr>
          <p:nvPr/>
        </p:nvSpPr>
        <p:spPr bwMode="auto">
          <a:xfrm>
            <a:off x="1042988" y="836613"/>
            <a:ext cx="30241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onstantia" pitchFamily="18" charset="0"/>
              </a:rPr>
              <a:t>Подбери картинку по первому слогу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92275" y="1557338"/>
            <a:ext cx="719138" cy="368300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ЖИ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92725" y="3141663"/>
            <a:ext cx="574675" cy="368300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МА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64388" y="2565400"/>
            <a:ext cx="576262" cy="368300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БО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24075" y="3357563"/>
            <a:ext cx="647700" cy="368300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ША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5" descr="бабочка5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8800" y="3716338"/>
            <a:ext cx="965200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Рисунок 6" descr="белка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2609973">
            <a:off x="7716838" y="855663"/>
            <a:ext cx="18002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Рисунок 7" descr="воробей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2138" y="1628775"/>
            <a:ext cx="1258887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Рисунок 8" descr="ежик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8" y="5849938"/>
            <a:ext cx="1223962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Рисунок 9" descr="заяц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00338" y="4076700"/>
            <a:ext cx="1155700" cy="180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Рисунок 10" descr="лиса.gif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06183">
            <a:off x="7143750" y="5022850"/>
            <a:ext cx="2332038" cy="176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Рисунок 11" descr="мальчик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708989">
            <a:off x="3454400" y="3502025"/>
            <a:ext cx="1990725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Рисунок 14" descr="мухомор.pn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373688"/>
            <a:ext cx="140335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Рисунок 15" descr="паук.pn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443663" y="3644900"/>
            <a:ext cx="9144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Рисунок 16" descr="кошка.gif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95288" y="1916113"/>
            <a:ext cx="1665287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4" name="Рисунок 20" descr="шарик-желтый.gif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875463" y="1412875"/>
            <a:ext cx="1081087" cy="149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5" name="TextBox 21"/>
          <p:cNvSpPr txBox="1">
            <a:spLocks noChangeArrowheads="1"/>
          </p:cNvSpPr>
          <p:nvPr/>
        </p:nvSpPr>
        <p:spPr bwMode="auto">
          <a:xfrm>
            <a:off x="2195513" y="0"/>
            <a:ext cx="5472112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onstantia" pitchFamily="18" charset="0"/>
              </a:rPr>
              <a:t>Игра – «Кто где находится?» - составление предложений с предлогами</a:t>
            </a:r>
            <a:r>
              <a:rPr lang="ru-RU" sz="2800"/>
              <a:t>.</a:t>
            </a:r>
          </a:p>
        </p:txBody>
      </p:sp>
      <p:pic>
        <p:nvPicPr>
          <p:cNvPr id="18446" name="Рисунок 17" descr="червяк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4365625"/>
            <a:ext cx="1655763" cy="11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1" descr="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5963" y="5256213"/>
            <a:ext cx="1728787" cy="1601787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9459" name="Рисунок 2" descr="82999d36cd897c4eb6a23d709c3394da_33755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2133600"/>
            <a:ext cx="1695450" cy="1730375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9460" name="Рисунок 4" descr="194-1268-thickbox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02525" y="3260725"/>
            <a:ext cx="1593850" cy="159385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9461" name="Рисунок 5" descr="170_0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48488" y="333375"/>
            <a:ext cx="1727200" cy="172720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9462" name="Рисунок 6" descr="374f2df8adeb4f4e259a8ab7d47f23d0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724400"/>
            <a:ext cx="1893888" cy="1782763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19463" name="TextBox 7"/>
          <p:cNvSpPr txBox="1">
            <a:spLocks noChangeArrowheads="1"/>
          </p:cNvSpPr>
          <p:nvPr/>
        </p:nvSpPr>
        <p:spPr bwMode="auto">
          <a:xfrm>
            <a:off x="827088" y="476250"/>
            <a:ext cx="640873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onstantia" pitchFamily="18" charset="0"/>
              </a:rPr>
              <a:t>Подбери слова – действия к предметам</a:t>
            </a:r>
          </a:p>
        </p:txBody>
      </p:sp>
      <p:pic>
        <p:nvPicPr>
          <p:cNvPr id="19464" name="Рисунок 8" descr="кубики1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3429000"/>
            <a:ext cx="1947863" cy="162560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/>
          <p:cNvSpPr txBox="1">
            <a:spLocks noChangeArrowheads="1"/>
          </p:cNvSpPr>
          <p:nvPr/>
        </p:nvSpPr>
        <p:spPr bwMode="auto">
          <a:xfrm>
            <a:off x="539750" y="620713"/>
            <a:ext cx="7899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nstantia" pitchFamily="18" charset="0"/>
              </a:rPr>
              <a:t>. </a:t>
            </a:r>
          </a:p>
        </p:txBody>
      </p:sp>
      <p:pic>
        <p:nvPicPr>
          <p:cNvPr id="20483" name="Рисунок 10" descr="дом-1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29000"/>
            <a:ext cx="1635125" cy="142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Рисунок 11" descr="дом-2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6238" y="2852738"/>
            <a:ext cx="2376487" cy="205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Рисунок 13" descr="Дом-3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5463" y="2349500"/>
            <a:ext cx="2268537" cy="247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TextBox 14"/>
          <p:cNvSpPr txBox="1">
            <a:spLocks noChangeArrowheads="1"/>
          </p:cNvSpPr>
          <p:nvPr/>
        </p:nvSpPr>
        <p:spPr bwMode="auto">
          <a:xfrm>
            <a:off x="323850" y="404813"/>
            <a:ext cx="88201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latin typeface="Constantia" pitchFamily="18" charset="0"/>
              </a:rPr>
              <a:t>Кто в каком домике живет?  (по кол-ву слогов)</a:t>
            </a:r>
          </a:p>
        </p:txBody>
      </p:sp>
      <p:pic>
        <p:nvPicPr>
          <p:cNvPr id="20487" name="Рисунок 17" descr="img11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445125"/>
            <a:ext cx="1258888" cy="14128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0488" name="Рисунок 18" descr="img27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67175" y="5489575"/>
            <a:ext cx="1009650" cy="13684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0489" name="Рисунок 19" descr="img24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32588" y="5541963"/>
            <a:ext cx="1152525" cy="131603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0490" name="Рисунок 21" descr="img15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71775" y="5445125"/>
            <a:ext cx="1079500" cy="14128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0491" name="Рисунок 23" descr="img17.jp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403350" y="5432425"/>
            <a:ext cx="1081088" cy="14255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0492" name="Рисунок 25" descr="7173cfbeef32.jp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292725" y="5516563"/>
            <a:ext cx="1295400" cy="134143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0493" name="Рисунок 26" descr="img25.jpg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027988" y="5516563"/>
            <a:ext cx="1116012" cy="134143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2"/>
          <p:cNvSpPr>
            <a:spLocks noGrp="1"/>
          </p:cNvSpPr>
          <p:nvPr>
            <p:ph type="title"/>
          </p:nvPr>
        </p:nvSpPr>
        <p:spPr>
          <a:xfrm>
            <a:off x="468313" y="1052513"/>
            <a:ext cx="8229600" cy="647700"/>
          </a:xfrm>
        </p:spPr>
        <p:txBody>
          <a:bodyPr/>
          <a:lstStyle/>
          <a:p>
            <a:pPr eaLnBrk="1" hangingPunct="1"/>
            <a:r>
              <a:rPr lang="ru-RU" sz="3200" smtClean="0">
                <a:latin typeface="Arial" charset="0"/>
              </a:rPr>
              <a:t/>
            </a:r>
            <a:br>
              <a:rPr lang="ru-RU" sz="3200" smtClean="0">
                <a:latin typeface="Arial" charset="0"/>
              </a:rPr>
            </a:br>
            <a:r>
              <a:rPr lang="ru-RU" sz="3200" smtClean="0">
                <a:latin typeface="Arial" charset="0"/>
              </a:rPr>
              <a:t/>
            </a:r>
            <a:br>
              <a:rPr lang="ru-RU" sz="3200" smtClean="0">
                <a:latin typeface="Arial" charset="0"/>
              </a:rPr>
            </a:br>
            <a:endParaRPr lang="ru-RU" sz="4000" smtClean="0"/>
          </a:p>
        </p:txBody>
      </p:sp>
      <p:sp>
        <p:nvSpPr>
          <p:cNvPr id="21507" name="Содержимое 1"/>
          <p:cNvSpPr>
            <a:spLocks noGrp="1"/>
          </p:cNvSpPr>
          <p:nvPr>
            <p:ph idx="1"/>
          </p:nvPr>
        </p:nvSpPr>
        <p:spPr>
          <a:xfrm>
            <a:off x="0" y="2133600"/>
            <a:ext cx="9144000" cy="352742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2400" dirty="0" smtClean="0"/>
              <a:t>			Груша,  шуба  и  ватрушка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400" dirty="0" smtClean="0"/>
              <a:t>			Шарик,  шапка   и   подушка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400" dirty="0" smtClean="0"/>
              <a:t>			Ландыш, кошечка, лукошко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400" dirty="0" smtClean="0"/>
              <a:t>			Бабушка, кувшин,  окошко.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400" dirty="0" smtClean="0"/>
              <a:t>			 Каша, пушка, и лягушка,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400" dirty="0" smtClean="0"/>
              <a:t>			Вишня, дедушка, кадушка.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400" dirty="0" smtClean="0"/>
              <a:t>			 Шайба, шарф и ремешок,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400" dirty="0" smtClean="0"/>
              <a:t>			Шина, шишка, петушок.</a:t>
            </a:r>
          </a:p>
          <a:p>
            <a:pPr eaLnBrk="1" hangingPunct="1">
              <a:buFont typeface="Wingdings 2" pitchFamily="18" charset="2"/>
              <a:buNone/>
            </a:pPr>
            <a:endParaRPr lang="ru-RU" sz="2400" dirty="0" smtClean="0"/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0" y="1268413"/>
            <a:ext cx="8459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400"/>
              <a:t>АВТОМАТИЗАЦИЯ ЗВУКА «Ш»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ггрушка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3648" y="1916832"/>
            <a:ext cx="719138" cy="849312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5" name="Рисунок 4" descr="шуба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07904" y="1988840"/>
            <a:ext cx="798512" cy="719138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6" name="Рисунок 5" descr="sound-sh-65.gif"/>
          <p:cNvPicPr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28184" y="1988840"/>
            <a:ext cx="720725" cy="719137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7" name="Рисунок 6" descr="шарик-желтый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07904" y="2996952"/>
            <a:ext cx="719137" cy="798512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8" name="Рисунок 7" descr="шапка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75656" y="3068960"/>
            <a:ext cx="719138" cy="719137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9" name="Рисунок 8" descr="sound-sh-59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84168" y="3068960"/>
            <a:ext cx="881063" cy="719138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0" name="Рисунок 9" descr="1332509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475656" y="4149080"/>
            <a:ext cx="719138" cy="800100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22536" name="Рисунок 10" descr="яя1.pn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707904" y="4221088"/>
            <a:ext cx="719138" cy="717550"/>
          </a:xfrm>
          <a:prstGeom prst="rect">
            <a:avLst/>
          </a:prstGeom>
          <a:noFill/>
          <a:ln w="9525">
            <a:solidFill>
              <a:srgbClr val="0D0D0D"/>
            </a:solidFill>
            <a:miter lim="800000"/>
            <a:headEnd/>
            <a:tailEnd/>
          </a:ln>
        </p:spPr>
      </p:pic>
      <p:pic>
        <p:nvPicPr>
          <p:cNvPr id="12" name="Рисунок 11" descr="корзина11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156176" y="4077072"/>
            <a:ext cx="719138" cy="717550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4" name="Рисунок 13" descr="old-woman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475656" y="5301208"/>
            <a:ext cx="720725" cy="719138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5" name="Рисунок 14" descr="кувшин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635896" y="5373216"/>
            <a:ext cx="803275" cy="722313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6" name="Рисунок 15" descr="0_42809_562a4942_L.jpe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228184" y="5445224"/>
            <a:ext cx="719138" cy="552450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22554" name="Text Box 26"/>
          <p:cNvSpPr txBox="1">
            <a:spLocks noChangeArrowheads="1"/>
          </p:cNvSpPr>
          <p:nvPr/>
        </p:nvSpPr>
        <p:spPr bwMode="auto">
          <a:xfrm>
            <a:off x="900113" y="333375"/>
            <a:ext cx="6840537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/>
              <a:t>Распечатайте  лист с картинками,  ребенок называет их, а взрослый слушает правильное произношение.</a:t>
            </a:r>
          </a:p>
        </p:txBody>
      </p:sp>
      <p:sp>
        <p:nvSpPr>
          <p:cNvPr id="22557" name="AutoShape 29"/>
          <p:cNvSpPr>
            <a:spLocks noChangeArrowheads="1"/>
          </p:cNvSpPr>
          <p:nvPr/>
        </p:nvSpPr>
        <p:spPr bwMode="auto">
          <a:xfrm>
            <a:off x="2411760" y="2204864"/>
            <a:ext cx="976312" cy="360363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60" name="AutoShape 32"/>
          <p:cNvSpPr>
            <a:spLocks noChangeArrowheads="1"/>
          </p:cNvSpPr>
          <p:nvPr/>
        </p:nvSpPr>
        <p:spPr bwMode="auto">
          <a:xfrm>
            <a:off x="7380312" y="2132856"/>
            <a:ext cx="976312" cy="360363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61" name="AutoShape 33"/>
          <p:cNvSpPr>
            <a:spLocks noChangeArrowheads="1"/>
          </p:cNvSpPr>
          <p:nvPr/>
        </p:nvSpPr>
        <p:spPr bwMode="auto">
          <a:xfrm>
            <a:off x="4860032" y="2132856"/>
            <a:ext cx="976313" cy="360363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62" name="AutoShape 34"/>
          <p:cNvSpPr>
            <a:spLocks noChangeArrowheads="1"/>
          </p:cNvSpPr>
          <p:nvPr/>
        </p:nvSpPr>
        <p:spPr bwMode="auto">
          <a:xfrm>
            <a:off x="5004048" y="4293096"/>
            <a:ext cx="976312" cy="360363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63" name="AutoShape 35"/>
          <p:cNvSpPr>
            <a:spLocks noChangeArrowheads="1"/>
          </p:cNvSpPr>
          <p:nvPr/>
        </p:nvSpPr>
        <p:spPr bwMode="auto">
          <a:xfrm>
            <a:off x="2555776" y="4365104"/>
            <a:ext cx="976312" cy="360363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64" name="AutoShape 36"/>
          <p:cNvSpPr>
            <a:spLocks noChangeArrowheads="1"/>
          </p:cNvSpPr>
          <p:nvPr/>
        </p:nvSpPr>
        <p:spPr bwMode="auto">
          <a:xfrm>
            <a:off x="7380312" y="3140968"/>
            <a:ext cx="976312" cy="360362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65" name="AutoShape 37"/>
          <p:cNvSpPr>
            <a:spLocks noChangeArrowheads="1"/>
          </p:cNvSpPr>
          <p:nvPr/>
        </p:nvSpPr>
        <p:spPr bwMode="auto">
          <a:xfrm>
            <a:off x="4932040" y="3212976"/>
            <a:ext cx="976313" cy="360362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66" name="AutoShape 38"/>
          <p:cNvSpPr>
            <a:spLocks noChangeArrowheads="1"/>
          </p:cNvSpPr>
          <p:nvPr/>
        </p:nvSpPr>
        <p:spPr bwMode="auto">
          <a:xfrm>
            <a:off x="2555776" y="3212976"/>
            <a:ext cx="976313" cy="360363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67" name="AutoShape 39"/>
          <p:cNvSpPr>
            <a:spLocks noChangeArrowheads="1"/>
          </p:cNvSpPr>
          <p:nvPr/>
        </p:nvSpPr>
        <p:spPr bwMode="auto">
          <a:xfrm>
            <a:off x="5148064" y="5517232"/>
            <a:ext cx="976313" cy="360362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68" name="AutoShape 40"/>
          <p:cNvSpPr>
            <a:spLocks noChangeArrowheads="1"/>
          </p:cNvSpPr>
          <p:nvPr/>
        </p:nvSpPr>
        <p:spPr bwMode="auto">
          <a:xfrm>
            <a:off x="2483768" y="5517232"/>
            <a:ext cx="976313" cy="360362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69" name="AutoShape 41"/>
          <p:cNvSpPr>
            <a:spLocks noChangeArrowheads="1"/>
          </p:cNvSpPr>
          <p:nvPr/>
        </p:nvSpPr>
        <p:spPr bwMode="auto">
          <a:xfrm>
            <a:off x="7308304" y="4221088"/>
            <a:ext cx="976313" cy="360363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71" name="AutoShape 43"/>
          <p:cNvSpPr>
            <a:spLocks noChangeArrowheads="1"/>
          </p:cNvSpPr>
          <p:nvPr/>
        </p:nvSpPr>
        <p:spPr bwMode="auto">
          <a:xfrm>
            <a:off x="7308304" y="5445224"/>
            <a:ext cx="976313" cy="360362"/>
          </a:xfrm>
          <a:prstGeom prst="rightArrow">
            <a:avLst>
              <a:gd name="adj1" fmla="val 50000"/>
              <a:gd name="adj2" fmla="val 67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712</TotalTime>
  <Words>248</Words>
  <Application>Microsoft Office PowerPoint</Application>
  <PresentationFormat>Экран (4:3)</PresentationFormat>
  <Paragraphs>52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  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Computer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Советы родителям</dc:title>
  <dc:creator>Computer</dc:creator>
  <cp:lastModifiedBy>Computer</cp:lastModifiedBy>
  <cp:revision>95</cp:revision>
  <dcterms:created xsi:type="dcterms:W3CDTF">2012-05-13T08:47:04Z</dcterms:created>
  <dcterms:modified xsi:type="dcterms:W3CDTF">2012-05-21T09:44:20Z</dcterms:modified>
</cp:coreProperties>
</file>